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sng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  <a:ea typeface="+mn-ea"/>
                <a:cs typeface="+mn-cs"/>
              </a:defRPr>
            </a:pPr>
            <a:r>
              <a:rPr lang="es-MX" sz="2400" b="0" u="sng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DmBd BT" pitchFamily="82" charset="0"/>
              </a:rPr>
              <a:t>Tiempo</a:t>
            </a:r>
            <a:r>
              <a:rPr lang="en-US" sz="2400" b="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DmBd BT" pitchFamily="82" charset="0"/>
              </a:rPr>
              <a:t> </a:t>
            </a:r>
            <a:r>
              <a:rPr lang="es-MX" sz="2400" b="0" u="sng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DmBd BT" pitchFamily="82" charset="0"/>
              </a:rPr>
              <a:t>Máximo</a:t>
            </a:r>
            <a:r>
              <a:rPr lang="en-US" sz="2400" b="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DmBd BT" pitchFamily="82" charset="0"/>
              </a:rPr>
              <a:t> de </a:t>
            </a:r>
            <a:r>
              <a:rPr lang="es-MX" sz="2400" b="0" u="sng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DmBd BT" pitchFamily="82" charset="0"/>
              </a:rPr>
              <a:t>Retención</a:t>
            </a:r>
          </a:p>
        </c:rich>
      </c:tx>
      <c:layout>
        <c:manualLayout>
          <c:xMode val="edge"/>
          <c:yMode val="edge"/>
          <c:x val="0.40234044510700173"/>
          <c:y val="7.302188153611793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Tiempo Máximo de Retención</c:v>
                </c:pt>
              </c:strCache>
            </c:strRef>
          </c:tx>
          <c:spPr>
            <a:solidFill>
              <a:srgbClr val="59C61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Hoja1!$A$2:$A$9</c:f>
              <c:strCache>
                <c:ptCount val="8"/>
                <c:pt idx="0">
                  <c:v>Amp</c:v>
                </c:pt>
                <c:pt idx="1">
                  <c:v>Bzo</c:v>
                </c:pt>
                <c:pt idx="2">
                  <c:v>THC</c:v>
                </c:pt>
                <c:pt idx="3">
                  <c:v>Coc</c:v>
                </c:pt>
                <c:pt idx="4">
                  <c:v>MDMA</c:v>
                </c:pt>
                <c:pt idx="5">
                  <c:v>Mtd</c:v>
                </c:pt>
                <c:pt idx="6">
                  <c:v>mAmp</c:v>
                </c:pt>
                <c:pt idx="7">
                  <c:v>Opi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6</c:v>
                </c:pt>
                <c:pt idx="1">
                  <c:v>14</c:v>
                </c:pt>
                <c:pt idx="2">
                  <c:v>30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2-457E-ADE8-ADA3B4D9F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016576"/>
        <c:axId val="129018112"/>
        <c:axId val="0"/>
      </c:bar3DChart>
      <c:catAx>
        <c:axId val="12901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129018112"/>
        <c:crosses val="autoZero"/>
        <c:auto val="1"/>
        <c:lblAlgn val="ctr"/>
        <c:lblOffset val="100"/>
        <c:noMultiLvlLbl val="0"/>
      </c:catAx>
      <c:valAx>
        <c:axId val="12901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1290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F1A5-7C94-483F-9B2A-416234CFEFCD}" type="datetimeFigureOut">
              <a:rPr lang="es-MX" smtClean="0"/>
              <a:pPr/>
              <a:t>13/09/2022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2F79-C6C2-45D2-81A6-085630DB51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ca913bf49e147e6d5946561570d16bac-ondas-del-extracto-y-de-puntos-textura-de-plata-del-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3933056"/>
            <a:ext cx="9144000" cy="2924944"/>
          </a:xfrm>
          <a:prstGeom prst="rect">
            <a:avLst/>
          </a:prstGeom>
        </p:spPr>
      </p:pic>
      <p:sp>
        <p:nvSpPr>
          <p:cNvPr id="6" name="CuadroTexto 1"/>
          <p:cNvSpPr txBox="1"/>
          <p:nvPr/>
        </p:nvSpPr>
        <p:spPr>
          <a:xfrm>
            <a:off x="4473194" y="188640"/>
            <a:ext cx="4670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Asertividad de un 97%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No invasiva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Prueba rápida de flujo lateral, fácil de usar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1 - 12 Drogas en un mismo panel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 err="1"/>
              <a:t>Inmuno</a:t>
            </a:r>
            <a:r>
              <a:rPr lang="es-MX" sz="1600" dirty="0"/>
              <a:t> ensayo cualitativo en un solo paso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Tecnología anti-</a:t>
            </a:r>
            <a:r>
              <a:rPr lang="es-MX" sz="1600" dirty="0" err="1"/>
              <a:t>inundamiento</a:t>
            </a:r>
            <a:r>
              <a:rPr lang="es-MX" sz="1600" dirty="0"/>
              <a:t> (evita saturación)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Hecho en Estados Unidos (US)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Aprobadas y Certificadas por FDA, CE y </a:t>
            </a:r>
            <a:r>
              <a:rPr lang="es-MX" sz="1600" dirty="0" err="1"/>
              <a:t>Cofepris</a:t>
            </a:r>
            <a:endParaRPr lang="es-MX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Cumplen con GMP y Regulaciones ISO</a:t>
            </a:r>
            <a:endParaRPr lang="es-MX" sz="2000" dirty="0"/>
          </a:p>
        </p:txBody>
      </p:sp>
      <p:graphicFrame>
        <p:nvGraphicFramePr>
          <p:cNvPr id="8" name="Gráfico 16"/>
          <p:cNvGraphicFramePr/>
          <p:nvPr>
            <p:extLst>
              <p:ext uri="{D42A27DB-BD31-4B8C-83A1-F6EECF244321}">
                <p14:modId xmlns:p14="http://schemas.microsoft.com/office/powerpoint/2010/main" val="2094735587"/>
              </p:ext>
            </p:extLst>
          </p:nvPr>
        </p:nvGraphicFramePr>
        <p:xfrm>
          <a:off x="251520" y="3717032"/>
          <a:ext cx="5880249" cy="295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uadroTexto 15"/>
          <p:cNvSpPr txBox="1"/>
          <p:nvPr/>
        </p:nvSpPr>
        <p:spPr>
          <a:xfrm>
            <a:off x="357566" y="4175917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2060"/>
                </a:solidFill>
                <a:latin typeface="+mj-lt"/>
              </a:rPr>
              <a:t>Días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-900608" y="0"/>
            <a:ext cx="5719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F5597"/>
                </a:solidFill>
                <a:latin typeface="Exotc350 DmBd BT" pitchFamily="82" charset="0"/>
              </a:rPr>
              <a:t>Antidoping</a:t>
            </a:r>
            <a:endParaRPr lang="es-MX" sz="6600" dirty="0">
              <a:solidFill>
                <a:srgbClr val="59C61C"/>
              </a:solidFill>
              <a:latin typeface="Exotc350 DmBd BT" pitchFamily="82" charset="0"/>
            </a:endParaRPr>
          </a:p>
        </p:txBody>
      </p:sp>
      <p:pic>
        <p:nvPicPr>
          <p:cNvPr id="25" name="24 Imagen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517232"/>
            <a:ext cx="2031167" cy="1080120"/>
          </a:xfrm>
          <a:prstGeom prst="rect">
            <a:avLst/>
          </a:prstGeom>
        </p:spPr>
      </p:pic>
      <p:pic>
        <p:nvPicPr>
          <p:cNvPr id="26" name="Picture 5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778" y1="5933" x2="12009" y2="42892"/>
                        <a14:foregroundMark x1="22171" y1="61557" x2="23326" y2="54759"/>
                        <a14:foregroundMark x1="47113" y1="60569" x2="46882" y2="52905"/>
                        <a14:foregroundMark x1="55658" y1="60445" x2="55196" y2="54635"/>
                        <a14:foregroundMark x1="63048" y1="60074" x2="61663" y2="53894"/>
                        <a14:foregroundMark x1="71132" y1="60569" x2="70439" y2="53894"/>
                        <a14:foregroundMark x1="78753" y1="60569" x2="78291" y2="53276"/>
                        <a14:foregroundMark x1="12702" y1="73548" x2="86836" y2="73300"/>
                        <a14:foregroundMark x1="48730" y1="76885" x2="49885" y2="86650"/>
                        <a14:foregroundMark x1="65589" y1="76514" x2="67206" y2="87515"/>
                        <a14:foregroundMark x1="75058" y1="76020" x2="73672" y2="8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812">
            <a:off x="552083" y="1350976"/>
            <a:ext cx="15224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DOPING CERRADO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96" b="98655" l="0" r="99277">
                        <a14:foregroundMark x1="3614" y1="94170" x2="6747" y2="96263"/>
                        <a14:foregroundMark x1="93012" y1="43647" x2="92289" y2="7025"/>
                        <a14:foregroundMark x1="92771" y1="5381" x2="94458" y2="43946"/>
                        <a14:foregroundMark x1="93253" y1="6278" x2="93253" y2="7922"/>
                        <a14:foregroundMark x1="94217" y1="22720" x2="94217" y2="10463"/>
                        <a14:foregroundMark x1="4096" y1="48430" x2="3133" y2="60688"/>
                        <a14:backgroundMark x1="1446" y1="51271" x2="723" y2="96413"/>
                        <a14:backgroundMark x1="97108" y1="4185" x2="97831" y2="26457"/>
                        <a14:backgroundMark x1="94458" y1="10314" x2="94940" y2="227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8148">
            <a:off x="7730274" y="3752533"/>
            <a:ext cx="982408" cy="15823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10 Elipse"/>
          <p:cNvSpPr/>
          <p:nvPr/>
        </p:nvSpPr>
        <p:spPr>
          <a:xfrm>
            <a:off x="5508104" y="4365104"/>
            <a:ext cx="1584176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tx1"/>
              </a:solidFill>
              <a:latin typeface="Exotc350 DmBd BT" pitchFamily="82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123728" y="1124744"/>
            <a:ext cx="2088232" cy="20882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>
              <a:solidFill>
                <a:schemeClr val="tx1"/>
              </a:solidFill>
              <a:latin typeface="Exotc350 DmBd BT" pitchFamily="82" charset="0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1907704" y="1637928"/>
            <a:ext cx="2520280" cy="1143000"/>
          </a:xfrm>
        </p:spPr>
        <p:txBody>
          <a:bodyPr>
            <a:noAutofit/>
          </a:bodyPr>
          <a:lstStyle/>
          <a:p>
            <a:r>
              <a:rPr lang="es-MX" sz="2400" dirty="0">
                <a:latin typeface="Exotc350 DmBd BT" pitchFamily="82" charset="0"/>
              </a:rPr>
              <a:t>Con sistema </a:t>
            </a:r>
            <a:br>
              <a:rPr lang="es-MX" sz="2400" dirty="0">
                <a:latin typeface="Exotc350 DmBd BT" pitchFamily="82" charset="0"/>
              </a:rPr>
            </a:br>
            <a:r>
              <a:rPr lang="es-MX" sz="2400" dirty="0">
                <a:latin typeface="Exotc350 DmBd BT" pitchFamily="82" charset="0"/>
              </a:rPr>
              <a:t>Anti-inundación,  </a:t>
            </a:r>
            <a:br>
              <a:rPr lang="es-MX" sz="2400" dirty="0">
                <a:latin typeface="Exotc350 DmBd BT" pitchFamily="82" charset="0"/>
              </a:rPr>
            </a:br>
            <a:r>
              <a:rPr lang="es-MX" sz="2400" dirty="0">
                <a:latin typeface="Exotc350 DmBd BT" pitchFamily="82" charset="0"/>
              </a:rPr>
              <a:t>único en</a:t>
            </a:r>
            <a:br>
              <a:rPr lang="es-MX" sz="2400" dirty="0">
                <a:latin typeface="Exotc350 DmBd BT" pitchFamily="82" charset="0"/>
              </a:rPr>
            </a:br>
            <a:r>
              <a:rPr lang="es-MX" sz="2400" dirty="0">
                <a:latin typeface="Exotc350 DmBd BT" pitchFamily="82" charset="0"/>
              </a:rPr>
              <a:t> el mercado</a:t>
            </a:r>
            <a:br>
              <a:rPr lang="es-MX" sz="1800" dirty="0">
                <a:latin typeface="Exotc350 DmBd BT" pitchFamily="82" charset="0"/>
              </a:rPr>
            </a:br>
            <a:endParaRPr lang="es-MX" sz="1800" dirty="0"/>
          </a:p>
        </p:txBody>
      </p:sp>
      <p:sp>
        <p:nvSpPr>
          <p:cNvPr id="18" name="17 Rectángulo"/>
          <p:cNvSpPr/>
          <p:nvPr/>
        </p:nvSpPr>
        <p:spPr>
          <a:xfrm>
            <a:off x="5580112" y="4573577"/>
            <a:ext cx="14991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latin typeface="Exotc350 DmBd BT" pitchFamily="82" charset="0"/>
              </a:rPr>
              <a:t>Resultados </a:t>
            </a:r>
          </a:p>
          <a:p>
            <a:pPr algn="ctr"/>
            <a:r>
              <a:rPr lang="es-MX" sz="2000" dirty="0">
                <a:latin typeface="Exotc350 DmBd BT" pitchFamily="82" charset="0"/>
              </a:rPr>
              <a:t>visibles de </a:t>
            </a:r>
          </a:p>
          <a:p>
            <a:pPr algn="ctr"/>
            <a:r>
              <a:rPr lang="es-MX" sz="2000" dirty="0">
                <a:latin typeface="Exotc350 DmBd BT" pitchFamily="82" charset="0"/>
              </a:rPr>
              <a:t>2 a 5 minutos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913bf49e147e6d5946561570d16bac-ondas-del-extracto-y-de-puntos-textura-de-plata-del-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5085184"/>
            <a:ext cx="9144000" cy="1772816"/>
          </a:xfrm>
          <a:prstGeom prst="rect">
            <a:avLst/>
          </a:prstGeom>
        </p:spPr>
      </p:pic>
      <p:sp>
        <p:nvSpPr>
          <p:cNvPr id="4" name="CuadroTexto 4"/>
          <p:cNvSpPr txBox="1"/>
          <p:nvPr/>
        </p:nvSpPr>
        <p:spPr>
          <a:xfrm>
            <a:off x="1639606" y="476672"/>
            <a:ext cx="581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2F5597"/>
                </a:solidFill>
                <a:latin typeface="Exotc350 DmBd BT" pitchFamily="82" charset="0"/>
              </a:rPr>
              <a:t>Combinaciones Disponibles</a:t>
            </a: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79053"/>
              </p:ext>
            </p:extLst>
          </p:nvPr>
        </p:nvGraphicFramePr>
        <p:xfrm>
          <a:off x="414148" y="1155476"/>
          <a:ext cx="7038172" cy="5188922"/>
        </p:xfrm>
        <a:graphic>
          <a:graphicData uri="http://schemas.openxmlformats.org/drawingml/2006/table">
            <a:tbl>
              <a:tblPr/>
              <a:tblGrid>
                <a:gridCol w="93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xotc350 DmBd BT" pitchFamily="82" charset="0"/>
                        </a:rPr>
                        <a:t>Cat.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xotc350 DmBd BT" pitchFamily="82" charset="0"/>
                        </a:rPr>
                        <a:t>Droga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xotc350 DmBd BT" pitchFamily="82" charset="0"/>
                        </a:rPr>
                        <a:t>Presentación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W334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3 in 1 (COC-AMP-THC)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W254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5 in 1 (COC-AMP-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mAMP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-THC-OPI)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W264 </a:t>
                      </a: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6 in 1 (COC-AMP-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mAMP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-THC-OPI-BZO)</a:t>
                      </a: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12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xotc350 DmBd BT" pitchFamily="82" charset="0"/>
                        </a:rPr>
                        <a:t>Cat.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xotc350 DmBd BT" pitchFamily="82" charset="0"/>
                        </a:rPr>
                        <a:t>*Entrega inmediata</a:t>
                      </a:r>
                    </a:p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xotc350 DmBd BT" pitchFamily="82" charset="0"/>
                        </a:rPr>
                        <a:t>Droga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xotc350 DmBd BT" pitchFamily="82" charset="0"/>
                        </a:rPr>
                        <a:t>Presentación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W154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5 in 1 (COC-AMP-THC-OPI-PCP)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99494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W354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5 in 1 (COC-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mAMP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-THC-OPI-PCP)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310054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W454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5 in 1 (COC-AMP-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mAMP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-THC-MOR)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24410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W554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5 in 1 (COC-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mAMP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-THC-OPI-MDMA)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727282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W654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5 in 1 (COC-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mAMP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-THC-OPI-BZO)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625359"/>
                  </a:ext>
                </a:extLst>
              </a:tr>
              <a:tr h="20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W754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5 in 1 (COCIAMP-THC-OPI-BZO)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959743"/>
                  </a:ext>
                </a:extLst>
              </a:tr>
              <a:tr h="199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W164 </a:t>
                      </a: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Multi-Drug Test 6 in 1 (COC-AMP-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mAMP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-THC-OPI-PCP)</a:t>
                      </a: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25 Pruebas</a:t>
                      </a: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914306"/>
                  </a:ext>
                </a:extLst>
              </a:tr>
              <a:tr h="58501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i="0" u="none" strike="noStrike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Exotc350 DmBd BT" pitchFamily="82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noProof="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Exotc350 DmBd BT" pitchFamily="82" charset="0"/>
                        </a:rPr>
                        <a:t>*Mayoreo o sobre pedido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560774"/>
                  </a:ext>
                </a:extLst>
              </a:tr>
              <a:tr h="1512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498" marR="8498" marT="8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482500"/>
                  </a:ext>
                </a:extLst>
              </a:tr>
            </a:tbl>
          </a:graphicData>
        </a:graphic>
      </p:graphicFrame>
      <p:pic>
        <p:nvPicPr>
          <p:cNvPr id="6" name="Picture 5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78" y1="5933" x2="12009" y2="42892"/>
                        <a14:foregroundMark x1="22171" y1="61557" x2="23326" y2="54759"/>
                        <a14:foregroundMark x1="47113" y1="60569" x2="46882" y2="52905"/>
                        <a14:foregroundMark x1="55658" y1="60445" x2="55196" y2="54635"/>
                        <a14:foregroundMark x1="63048" y1="60074" x2="61663" y2="53894"/>
                        <a14:foregroundMark x1="71132" y1="60569" x2="70439" y2="53894"/>
                        <a14:foregroundMark x1="78753" y1="60569" x2="78291" y2="53276"/>
                        <a14:foregroundMark x1="12702" y1="73548" x2="86836" y2="73300"/>
                        <a14:foregroundMark x1="48730" y1="76885" x2="49885" y2="86650"/>
                        <a14:foregroundMark x1="65589" y1="76514" x2="67206" y2="87515"/>
                        <a14:foregroundMark x1="75058" y1="76020" x2="73672" y2="8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93985"/>
            <a:ext cx="1152128" cy="19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OPING CERRADO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96" b="98655" l="0" r="99277">
                        <a14:foregroundMark x1="3614" y1="94170" x2="6747" y2="96263"/>
                        <a14:foregroundMark x1="93012" y1="43647" x2="92289" y2="7025"/>
                        <a14:foregroundMark x1="92771" y1="5381" x2="94458" y2="43946"/>
                        <a14:foregroundMark x1="93253" y1="6278" x2="93253" y2="7922"/>
                        <a14:foregroundMark x1="94217" y1="22720" x2="94217" y2="10463"/>
                        <a14:foregroundMark x1="4096" y1="48430" x2="3133" y2="60688"/>
                        <a14:backgroundMark x1="1446" y1="51271" x2="723" y2="96413"/>
                        <a14:backgroundMark x1="97108" y1="4185" x2="97831" y2="26457"/>
                        <a14:backgroundMark x1="94458" y1="10314" x2="94940" y2="227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8148">
            <a:off x="7706321" y="1617395"/>
            <a:ext cx="802008" cy="12917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5517232"/>
            <a:ext cx="2031167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35 Imagen" descr="ca913bf49e147e6d5946561570d16bac-ondas-del-extracto-y-de-puntos-textura-de-plata-del-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25922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38117" y="-27384"/>
            <a:ext cx="7058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59C61C"/>
                </a:solidFill>
                <a:latin typeface="Exotc350 DmBd BT" pitchFamily="82" charset="0"/>
              </a:rPr>
              <a:t>Antidoping </a:t>
            </a:r>
          </a:p>
          <a:p>
            <a:pPr algn="ctr"/>
            <a:r>
              <a:rPr lang="es-MX" sz="4800" b="1" dirty="0">
                <a:solidFill>
                  <a:srgbClr val="2F5597"/>
                </a:solidFill>
                <a:latin typeface="Exotc350 DmBd BT" pitchFamily="82" charset="0"/>
              </a:rPr>
              <a:t>Confiable</a:t>
            </a:r>
            <a:r>
              <a:rPr lang="es-MX" sz="4800" b="1" dirty="0">
                <a:solidFill>
                  <a:srgbClr val="59C61C"/>
                </a:solidFill>
                <a:latin typeface="Exotc350 DmBd BT" pitchFamily="82" charset="0"/>
              </a:rPr>
              <a:t> </a:t>
            </a:r>
          </a:p>
        </p:txBody>
      </p:sp>
      <p:sp>
        <p:nvSpPr>
          <p:cNvPr id="22" name="CuadroTexto 10"/>
          <p:cNvSpPr txBox="1"/>
          <p:nvPr/>
        </p:nvSpPr>
        <p:spPr>
          <a:xfrm>
            <a:off x="3279933" y="1628800"/>
            <a:ext cx="58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DmBd BT" pitchFamily="82" charset="0"/>
              </a:rPr>
              <a:t>Certificados de Análisis (COA</a:t>
            </a:r>
            <a:r>
              <a:rPr lang="es-MX" sz="2400" b="1" u="sng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)</a:t>
            </a:r>
          </a:p>
        </p:txBody>
      </p:sp>
      <p:pic>
        <p:nvPicPr>
          <p:cNvPr id="23" name="Picture 6" descr="5 Pnel drug test ejemplo para presentacion.jpg"/>
          <p:cNvPicPr>
            <a:picLocks noChangeAspect="1"/>
          </p:cNvPicPr>
          <p:nvPr/>
        </p:nvPicPr>
        <p:blipFill>
          <a:blip r:embed="rId3" cstate="print"/>
          <a:srcRect b="10484"/>
          <a:stretch>
            <a:fillRect/>
          </a:stretch>
        </p:blipFill>
        <p:spPr>
          <a:xfrm>
            <a:off x="755576" y="1268760"/>
            <a:ext cx="223224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CuadroTexto 13"/>
          <p:cNvSpPr txBox="1"/>
          <p:nvPr/>
        </p:nvSpPr>
        <p:spPr>
          <a:xfrm>
            <a:off x="3707904" y="2204864"/>
            <a:ext cx="52252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s-MX" sz="1500" dirty="0"/>
              <a:t>Cada lote de producción, es sometido a un riguroso Control de Calidad bajo las Normas de GMP en Estados Unidos (USA) obteniendo con esto un Certificado de Análisis por Lote de producto.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s-MX" sz="1500" dirty="0"/>
          </a:p>
          <a:p>
            <a:pPr algn="just">
              <a:buClr>
                <a:srgbClr val="FF0000"/>
              </a:buClr>
            </a:pPr>
            <a:r>
              <a:rPr lang="es-MX" sz="1500" dirty="0"/>
              <a:t>Cada Kit de antidoping debe venir con Inserto y C. de Análisis en su Caja.</a:t>
            </a:r>
          </a:p>
        </p:txBody>
      </p:sp>
      <p:pic>
        <p:nvPicPr>
          <p:cNvPr id="25" name="Picture 2" descr="http://www.kaloramainformation.com/sites/default/files/styles/large/public/field/image/81312.gif?itok=REEtgJ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653136"/>
            <a:ext cx="781278" cy="781278"/>
          </a:xfrm>
          <a:prstGeom prst="rect">
            <a:avLst/>
          </a:prstGeom>
          <a:noFill/>
        </p:spPr>
      </p:pic>
      <p:pic>
        <p:nvPicPr>
          <p:cNvPr id="26" name="Picture 4" descr="http://www.sur-seal.com/images/about/news/iso1348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869160"/>
            <a:ext cx="1069117" cy="625575"/>
          </a:xfrm>
          <a:prstGeom prst="rect">
            <a:avLst/>
          </a:prstGeom>
          <a:noFill/>
        </p:spPr>
      </p:pic>
      <p:pic>
        <p:nvPicPr>
          <p:cNvPr id="27" name="Picture 2" descr="http://3dprint.com/wp-content/uploads/2014/08/fda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293096"/>
            <a:ext cx="1208325" cy="82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4"/>
          <p:cNvSpPr txBox="1"/>
          <p:nvPr/>
        </p:nvSpPr>
        <p:spPr>
          <a:xfrm>
            <a:off x="5076056" y="5589240"/>
            <a:ext cx="2159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Producto Registrado ante</a:t>
            </a:r>
            <a:r>
              <a:rPr lang="es-MX" sz="1200" b="1" dirty="0"/>
              <a:t>:</a:t>
            </a:r>
          </a:p>
        </p:txBody>
      </p:sp>
      <p:pic>
        <p:nvPicPr>
          <p:cNvPr id="29" name="Picture 6" descr="http://www.clipartbest.com/cliparts/pc5/bpk/pc5bpkGoi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4581128"/>
            <a:ext cx="657918" cy="418248"/>
          </a:xfrm>
          <a:prstGeom prst="rect">
            <a:avLst/>
          </a:prstGeom>
          <a:noFill/>
        </p:spPr>
      </p:pic>
      <p:pic>
        <p:nvPicPr>
          <p:cNvPr id="30" name="Picture 4" descr="http://drugabusecontrol.com/skin/frontend/default/beautyshop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5301208"/>
            <a:ext cx="1599129" cy="358989"/>
          </a:xfrm>
          <a:prstGeom prst="rect">
            <a:avLst/>
          </a:prstGeom>
          <a:noFill/>
        </p:spPr>
      </p:pic>
      <p:pic>
        <p:nvPicPr>
          <p:cNvPr id="32" name="Picture 8" descr="http://multipress.com.mx/wp-content/uploads/2014/07/cofepris.jpg"/>
          <p:cNvPicPr>
            <a:picLocks noChangeAspect="1" noChangeArrowheads="1"/>
          </p:cNvPicPr>
          <p:nvPr/>
        </p:nvPicPr>
        <p:blipFill>
          <a:blip r:embed="rId9" cstate="print"/>
          <a:srcRect t="11326" b="29214"/>
          <a:stretch>
            <a:fillRect/>
          </a:stretch>
        </p:blipFill>
        <p:spPr bwMode="auto">
          <a:xfrm>
            <a:off x="5148064" y="5877850"/>
            <a:ext cx="2376937" cy="8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http://www.expertbriefings.com/wp-content/uploads/2013/03/GMP2.jpg"/>
          <p:cNvPicPr>
            <a:picLocks noChangeAspect="1" noChangeArrowheads="1"/>
          </p:cNvPicPr>
          <p:nvPr/>
        </p:nvPicPr>
        <p:blipFill>
          <a:blip r:embed="rId10" cstate="print"/>
          <a:srcRect t="8333" b="8333"/>
          <a:stretch>
            <a:fillRect/>
          </a:stretch>
        </p:blipFill>
        <p:spPr bwMode="auto">
          <a:xfrm>
            <a:off x="7617571" y="5661248"/>
            <a:ext cx="986877" cy="82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Rectángulo"/>
          <p:cNvSpPr/>
          <p:nvPr/>
        </p:nvSpPr>
        <p:spPr>
          <a:xfrm>
            <a:off x="5076056" y="4221088"/>
            <a:ext cx="2239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59C61C"/>
                </a:solidFill>
                <a:latin typeface="Exotc350 DmBd BT" pitchFamily="82" charset="0"/>
              </a:rPr>
              <a:t>Certificaciones</a:t>
            </a:r>
            <a:endParaRPr lang="es-MX" sz="28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0" y="4581128"/>
            <a:ext cx="165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Distribuido por:</a:t>
            </a:r>
          </a:p>
          <a:p>
            <a:endParaRPr lang="es-MX" dirty="0"/>
          </a:p>
        </p:txBody>
      </p:sp>
      <p:pic>
        <p:nvPicPr>
          <p:cNvPr id="17" name="16 Imagen" descr="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725144"/>
            <a:ext cx="2031167" cy="1080120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72008" y="5805264"/>
            <a:ext cx="34198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Manzanillo No. 89 Int.110 Col. Roma Sur</a:t>
            </a:r>
          </a:p>
          <a:p>
            <a:pPr algn="ctr"/>
            <a:r>
              <a:rPr lang="es-MX" sz="1100" b="1" dirty="0"/>
              <a:t>Delegación Cuauhtémoc Mexico CDMX.</a:t>
            </a:r>
          </a:p>
          <a:p>
            <a:pPr algn="ctr"/>
            <a:r>
              <a:rPr lang="es-MX" sz="1100" b="1" dirty="0"/>
              <a:t>TEL: (55)5264 4553 FAX: (55) 5264 4459</a:t>
            </a:r>
          </a:p>
          <a:p>
            <a:pPr algn="ctr"/>
            <a:r>
              <a:rPr lang="es-MX" sz="1100" b="1" dirty="0">
                <a:solidFill>
                  <a:srgbClr val="0000FF"/>
                </a:solidFill>
              </a:rPr>
              <a:t>www.grupomoscaro.com </a:t>
            </a:r>
          </a:p>
          <a:p>
            <a:pPr algn="ctr"/>
            <a:r>
              <a:rPr lang="es-MX" sz="1100" b="1" dirty="0"/>
              <a:t> asistente@grupomoscaro.com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321</Words>
  <Application>Microsoft Office PowerPoint</Application>
  <PresentationFormat>Presentación en pantalla (4:3)</PresentationFormat>
  <Paragraphs>84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Exotc350 Bd BT</vt:lpstr>
      <vt:lpstr>Exotc350 DmBd BT</vt:lpstr>
      <vt:lpstr>Wingdings</vt:lpstr>
      <vt:lpstr>Tema de Office</vt:lpstr>
      <vt:lpstr>Con sistema  Anti-inundación,   único en  el mercado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moscaro</dc:creator>
  <cp:lastModifiedBy>Moscaro LAP</cp:lastModifiedBy>
  <cp:revision>21</cp:revision>
  <dcterms:created xsi:type="dcterms:W3CDTF">2018-06-28T22:54:47Z</dcterms:created>
  <dcterms:modified xsi:type="dcterms:W3CDTF">2022-09-13T20:33:10Z</dcterms:modified>
</cp:coreProperties>
</file>